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1" d="100"/>
          <a:sy n="91" d="100"/>
        </p:scale>
        <p:origin x="-48" y="1675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 anchor="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6604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641" y="449223"/>
            <a:ext cx="4578437" cy="1432064"/>
          </a:xfrm>
        </p:spPr>
        <p:txBody>
          <a:bodyPr>
            <a:noAutofit/>
          </a:bodyPr>
          <a:lstStyle/>
          <a:p>
            <a:r>
              <a:rPr lang="en-GB" sz="2200" dirty="0">
                <a:solidFill>
                  <a:srgbClr val="FFFF00"/>
                </a:solidFill>
              </a:rPr>
              <a:t>F</a:t>
            </a:r>
            <a:r>
              <a:rPr lang="en-GB" sz="2200" dirty="0" smtClean="0">
                <a:solidFill>
                  <a:srgbClr val="FFFF00"/>
                </a:solidFill>
              </a:rPr>
              <a:t>railty </a:t>
            </a:r>
            <a:r>
              <a:rPr lang="en-GB" sz="2200" dirty="0">
                <a:solidFill>
                  <a:srgbClr val="FFFF00"/>
                </a:solidFill>
              </a:rPr>
              <a:t>in </a:t>
            </a:r>
            <a:r>
              <a:rPr lang="en-GB" sz="2200" dirty="0" smtClean="0">
                <a:solidFill>
                  <a:srgbClr val="FFFF00"/>
                </a:solidFill>
              </a:rPr>
              <a:t>elective </a:t>
            </a:r>
            <a:r>
              <a:rPr lang="en-GB" sz="2200" dirty="0">
                <a:solidFill>
                  <a:srgbClr val="FFFF00"/>
                </a:solidFill>
              </a:rPr>
              <a:t>g</a:t>
            </a:r>
            <a:r>
              <a:rPr lang="en-GB" sz="2200" dirty="0" smtClean="0">
                <a:solidFill>
                  <a:srgbClr val="FFFF00"/>
                </a:solidFill>
              </a:rPr>
              <a:t>eneral </a:t>
            </a:r>
            <a:r>
              <a:rPr lang="en-GB" sz="2200" dirty="0">
                <a:solidFill>
                  <a:srgbClr val="FFFF00"/>
                </a:solidFill>
              </a:rPr>
              <a:t>s</a:t>
            </a:r>
            <a:r>
              <a:rPr lang="en-GB" sz="2200" dirty="0" smtClean="0">
                <a:solidFill>
                  <a:srgbClr val="FFFF00"/>
                </a:solidFill>
              </a:rPr>
              <a:t>urgery</a:t>
            </a:r>
            <a:r>
              <a:rPr lang="en-GB" sz="2200" dirty="0">
                <a:solidFill>
                  <a:srgbClr val="FFFF00"/>
                </a:solidFill>
              </a:rPr>
              <a:t>; </a:t>
            </a:r>
            <a:r>
              <a:rPr lang="en-GB" sz="2200" dirty="0" smtClean="0">
                <a:solidFill>
                  <a:srgbClr val="FFFF00"/>
                </a:solidFill>
              </a:rPr>
              <a:t/>
            </a:r>
            <a:br>
              <a:rPr lang="en-GB" sz="2200" dirty="0" smtClean="0">
                <a:solidFill>
                  <a:srgbClr val="FFFF00"/>
                </a:solidFill>
              </a:rPr>
            </a:br>
            <a:r>
              <a:rPr lang="en-GB" sz="2200" dirty="0" smtClean="0">
                <a:solidFill>
                  <a:srgbClr val="FFFF00"/>
                </a:solidFill>
              </a:rPr>
              <a:t>a </a:t>
            </a:r>
            <a:r>
              <a:rPr lang="en-GB" sz="2200" dirty="0">
                <a:solidFill>
                  <a:srgbClr val="FFFF00"/>
                </a:solidFill>
              </a:rPr>
              <a:t>m</a:t>
            </a:r>
            <a:r>
              <a:rPr lang="en-GB" sz="2200" dirty="0" smtClean="0">
                <a:solidFill>
                  <a:srgbClr val="FFFF00"/>
                </a:solidFill>
              </a:rPr>
              <a:t>eta-analysis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/>
            </a:r>
            <a:br>
              <a:rPr lang="en-GB" sz="1800" dirty="0" smtClean="0"/>
            </a:b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09514" y="4103476"/>
            <a:ext cx="32986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FF00"/>
                </a:solidFill>
              </a:rPr>
              <a:t>Aims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To perform a literature search followed by a systematic review of post-operative complications and mortality in older frail patients undergoing elective abdominal surgical procedures. 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9515" y="7731894"/>
            <a:ext cx="31685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</a:rPr>
              <a:t>Methods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en-GB" sz="1200" dirty="0"/>
              <a:t>PUBMED, EMBASE, Web of Science and reviewed references were searched. A meta-analysis using a fixed effects model and testing for heterogeneity was performed (REVMAN 5 software). Our population were frail patients and our outcome measures included post-operative complications and 30 day or 90 day mortality </a:t>
            </a:r>
            <a:r>
              <a:rPr lang="en-GB" sz="1400" dirty="0"/>
              <a:t>.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452919" y="3422989"/>
            <a:ext cx="31935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Three </a:t>
            </a:r>
            <a:r>
              <a:rPr lang="en-GB" sz="1200" dirty="0"/>
              <a:t>trials were identified which reported mortality (n=13,332 patients) There were 283 (38%) deaths in the frail group and 632 (5%) in the non frail group, OR 11.8 (95%CI 9.7-14.3), p&lt;0.00001, </a:t>
            </a:r>
            <a:r>
              <a:rPr lang="en-GB" sz="1200" dirty="0" smtClean="0"/>
              <a:t>I</a:t>
            </a:r>
            <a:r>
              <a:rPr lang="en-GB" sz="1200" baseline="30000" dirty="0" smtClean="0"/>
              <a:t>2</a:t>
            </a:r>
            <a:r>
              <a:rPr lang="en-GB" sz="1200" dirty="0" smtClean="0"/>
              <a:t>=80%. </a:t>
            </a:r>
          </a:p>
          <a:p>
            <a:endParaRPr lang="en-GB" sz="1200" dirty="0" smtClean="0"/>
          </a:p>
          <a:p>
            <a:r>
              <a:rPr lang="en-GB" sz="1200" dirty="0" smtClean="0"/>
              <a:t>Five </a:t>
            </a:r>
            <a:r>
              <a:rPr lang="en-GB" sz="1200" dirty="0"/>
              <a:t>trials were identified which reported post-operative complications (n=990). There were 229 (49%) complications in the frail group and 100 (19%) in the non frail group, OR 3.5 (95%CI 2.6-4.8), p&lt;0.00001, I</a:t>
            </a:r>
            <a:r>
              <a:rPr lang="en-GB" sz="1200" baseline="30000" dirty="0"/>
              <a:t>2</a:t>
            </a:r>
            <a:r>
              <a:rPr lang="en-GB" sz="1200" dirty="0"/>
              <a:t>=61</a:t>
            </a:r>
            <a:r>
              <a:rPr lang="en-GB" sz="1200" dirty="0" smtClean="0"/>
              <a:t>%.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452920" y="5690566"/>
            <a:ext cx="31935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FF00"/>
                </a:solidFill>
              </a:rPr>
              <a:t>Conclusions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Frailty is associated with an increased risk of death and post-operative complication rate in the elective general surgical population undergoing abdominal procedures. </a:t>
            </a:r>
            <a:r>
              <a:rPr lang="en-GB" sz="1200" dirty="0" smtClean="0"/>
              <a:t> However our results, especially mortality, were associated with heterogeneity, which may reflect the different frailty models used to identif</a:t>
            </a:r>
            <a:r>
              <a:rPr lang="en-GB" sz="1200" dirty="0"/>
              <a:t>y</a:t>
            </a:r>
            <a:r>
              <a:rPr lang="en-GB" sz="1200" dirty="0" smtClean="0"/>
              <a:t> the trial participants.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09513" y="1886367"/>
            <a:ext cx="32434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FF00"/>
                </a:solidFill>
              </a:rPr>
              <a:t>Background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Increasingly older and frailer patients are being referred to acute general surgical services for abdominal surgery. The concept of frailty is being applied to the older surgical patient for categorisation. </a:t>
            </a:r>
            <a:r>
              <a:rPr lang="en-GB" sz="1200" dirty="0" smtClean="0"/>
              <a:t> Frailty is a method of determining biological age  rather than reliance on chronological age. This can be done either by the identification of a Frailty “phenotype” or by the identification of the  total number of physical deficits  each individual person has.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01918" y="286625"/>
            <a:ext cx="786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52921" y="7515288"/>
            <a:ext cx="32488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 smtClean="0">
                <a:solidFill>
                  <a:srgbClr val="FFFF00"/>
                </a:solidFill>
              </a:rPr>
              <a:t>References</a:t>
            </a:r>
          </a:p>
          <a:p>
            <a:r>
              <a:rPr lang="en-US" sz="800" i="1" dirty="0" smtClean="0"/>
              <a:t>1.</a:t>
            </a:r>
            <a:r>
              <a:rPr lang="en-US" sz="800" i="1" dirty="0"/>
              <a:t> </a:t>
            </a:r>
            <a:r>
              <a:rPr lang="en-US" sz="800" i="1" dirty="0" err="1" smtClean="0"/>
              <a:t>Dasgupta</a:t>
            </a:r>
            <a:r>
              <a:rPr lang="en-US" sz="800" i="1" dirty="0" smtClean="0"/>
              <a:t> M et al. Arch </a:t>
            </a:r>
            <a:r>
              <a:rPr lang="en-US" sz="800" i="1" dirty="0" err="1"/>
              <a:t>Gerontol</a:t>
            </a:r>
            <a:r>
              <a:rPr lang="en-US" sz="800" i="1" dirty="0"/>
              <a:t> </a:t>
            </a:r>
            <a:r>
              <a:rPr lang="en-US" sz="800" i="1" dirty="0" err="1"/>
              <a:t>Geriatr</a:t>
            </a:r>
            <a:r>
              <a:rPr lang="en-US" sz="800" i="1" dirty="0"/>
              <a:t>. </a:t>
            </a:r>
            <a:r>
              <a:rPr lang="en-US" sz="800" i="1" dirty="0" smtClean="0"/>
              <a:t>2009;48</a:t>
            </a:r>
            <a:r>
              <a:rPr lang="en-US" sz="800" i="1" dirty="0"/>
              <a:t>(1):78-83. </a:t>
            </a:r>
            <a:endParaRPr lang="en-US" sz="800" i="1" dirty="0" smtClean="0"/>
          </a:p>
          <a:p>
            <a:r>
              <a:rPr lang="en-US" sz="800" i="1" dirty="0" smtClean="0"/>
              <a:t>2. </a:t>
            </a:r>
            <a:r>
              <a:rPr lang="en-US" sz="800" i="1" dirty="0"/>
              <a:t>Robinson </a:t>
            </a:r>
            <a:r>
              <a:rPr lang="en-US" sz="800" i="1" dirty="0" smtClean="0"/>
              <a:t>TN et al. </a:t>
            </a:r>
            <a:r>
              <a:rPr lang="en-US" sz="800" i="1" dirty="0"/>
              <a:t>Am J </a:t>
            </a:r>
            <a:r>
              <a:rPr lang="hr-HR" sz="800" i="1" dirty="0" smtClean="0"/>
              <a:t>Surg</a:t>
            </a:r>
            <a:r>
              <a:rPr lang="hr-HR" sz="800" i="1" dirty="0"/>
              <a:t>. 2011 Nov;202(5):511-4. </a:t>
            </a:r>
            <a:endParaRPr lang="en-US" sz="800" i="1" dirty="0"/>
          </a:p>
          <a:p>
            <a:r>
              <a:rPr lang="en-US" sz="800" i="1" dirty="0" smtClean="0"/>
              <a:t>3. </a:t>
            </a:r>
            <a:r>
              <a:rPr lang="en-US" sz="800" i="1" dirty="0"/>
              <a:t>Cohen </a:t>
            </a:r>
            <a:r>
              <a:rPr lang="en-US" sz="800" i="1" dirty="0" smtClean="0"/>
              <a:t>RR et al. J </a:t>
            </a:r>
            <a:r>
              <a:rPr lang="en-US" sz="800" i="1" dirty="0"/>
              <a:t>Am </a:t>
            </a:r>
            <a:r>
              <a:rPr lang="en-US" sz="800" i="1" dirty="0" err="1"/>
              <a:t>Geriatr</a:t>
            </a:r>
            <a:r>
              <a:rPr lang="en-US" sz="800" i="1" dirty="0"/>
              <a:t> Soc. </a:t>
            </a:r>
            <a:r>
              <a:rPr lang="en-US" sz="800" i="1" dirty="0" smtClean="0"/>
              <a:t>2012</a:t>
            </a:r>
            <a:r>
              <a:rPr lang="ro-RO" sz="800" i="1" dirty="0" smtClean="0"/>
              <a:t>;60</a:t>
            </a:r>
            <a:r>
              <a:rPr lang="ro-RO" sz="800" i="1" dirty="0"/>
              <a:t>(9):1609-15. </a:t>
            </a:r>
          </a:p>
          <a:p>
            <a:r>
              <a:rPr lang="en-US" sz="800" i="1" dirty="0" smtClean="0"/>
              <a:t>4. </a:t>
            </a:r>
            <a:r>
              <a:rPr lang="en-US" sz="800" i="1" dirty="0" err="1" smtClean="0"/>
              <a:t>Neuman</a:t>
            </a:r>
            <a:r>
              <a:rPr lang="en-US" sz="800" i="1" dirty="0" smtClean="0"/>
              <a:t> HB et al. Ann </a:t>
            </a:r>
            <a:r>
              <a:rPr lang="en-US" sz="800" i="1" dirty="0" err="1"/>
              <a:t>Surg</a:t>
            </a:r>
            <a:r>
              <a:rPr lang="en-US" sz="800" i="1" dirty="0"/>
              <a:t> </a:t>
            </a:r>
            <a:r>
              <a:rPr lang="en-US" sz="800" i="1" dirty="0" err="1"/>
              <a:t>Oncol</a:t>
            </a:r>
            <a:r>
              <a:rPr lang="en-US" sz="800" i="1" dirty="0" smtClean="0"/>
              <a:t>. </a:t>
            </a:r>
            <a:r>
              <a:rPr lang="fr-FR" sz="800" i="1" dirty="0" smtClean="0"/>
              <a:t>2013 ;</a:t>
            </a:r>
            <a:r>
              <a:rPr lang="fr-FR" sz="800" i="1" dirty="0"/>
              <a:t>20(5):1427-35. </a:t>
            </a:r>
            <a:endParaRPr lang="da-DK" sz="800" i="1" dirty="0"/>
          </a:p>
          <a:p>
            <a:r>
              <a:rPr lang="da-DK" sz="800" i="1" dirty="0" smtClean="0"/>
              <a:t>5. </a:t>
            </a:r>
            <a:r>
              <a:rPr lang="en-US" sz="800" i="1" dirty="0"/>
              <a:t>Tan </a:t>
            </a:r>
            <a:r>
              <a:rPr lang="en-US" sz="800" i="1" dirty="0" smtClean="0"/>
              <a:t>KY et al. Am </a:t>
            </a:r>
            <a:r>
              <a:rPr lang="en-US" sz="800" i="1" dirty="0"/>
              <a:t>J Surg. 2012 Aug;204(2):139-43</a:t>
            </a:r>
            <a:r>
              <a:rPr lang="en-US" sz="800" i="1" dirty="0" smtClean="0"/>
              <a:t>.</a:t>
            </a:r>
            <a:endParaRPr lang="hr-HR" sz="800" i="1" dirty="0"/>
          </a:p>
          <a:p>
            <a:r>
              <a:rPr lang="en-US" sz="800" i="1" dirty="0" smtClean="0"/>
              <a:t>6. </a:t>
            </a:r>
            <a:r>
              <a:rPr lang="en-US" sz="800" i="1" dirty="0" err="1" smtClean="0"/>
              <a:t>Revenig</a:t>
            </a:r>
            <a:r>
              <a:rPr lang="en-US" sz="800" i="1" dirty="0" smtClean="0"/>
              <a:t> LM et al. J </a:t>
            </a:r>
            <a:r>
              <a:rPr lang="en-US" sz="800" i="1" dirty="0"/>
              <a:t>Am </a:t>
            </a:r>
            <a:r>
              <a:rPr lang="en-US" sz="800" i="1" dirty="0" err="1"/>
              <a:t>Coll</a:t>
            </a:r>
            <a:r>
              <a:rPr lang="en-US" sz="800" i="1" dirty="0"/>
              <a:t> Surg. 2013 </a:t>
            </a:r>
            <a:r>
              <a:rPr lang="en-US" sz="800" i="1" dirty="0" smtClean="0"/>
              <a:t>;</a:t>
            </a:r>
            <a:r>
              <a:rPr lang="en-US" sz="800" i="1" dirty="0"/>
              <a:t>217(4):665-670</a:t>
            </a:r>
            <a:r>
              <a:rPr lang="en-US" sz="800" i="1" dirty="0" smtClean="0"/>
              <a:t>.</a:t>
            </a:r>
            <a:endParaRPr lang="nl-NL" sz="800" i="1" dirty="0"/>
          </a:p>
          <a:p>
            <a:r>
              <a:rPr lang="en-US" sz="800" i="1" dirty="0" smtClean="0"/>
              <a:t>7. </a:t>
            </a:r>
            <a:r>
              <a:rPr lang="en-US" sz="800" i="1" dirty="0" err="1" smtClean="0"/>
              <a:t>Makary</a:t>
            </a:r>
            <a:r>
              <a:rPr lang="en-US" sz="800" i="1" dirty="0" smtClean="0"/>
              <a:t> MA et al. J </a:t>
            </a:r>
            <a:r>
              <a:rPr lang="en-US" sz="800" i="1" dirty="0"/>
              <a:t>Am </a:t>
            </a:r>
            <a:r>
              <a:rPr lang="en-US" sz="800" i="1" dirty="0" err="1"/>
              <a:t>Coll</a:t>
            </a:r>
            <a:r>
              <a:rPr lang="en-US" sz="800" i="1" dirty="0"/>
              <a:t> Surg. </a:t>
            </a:r>
            <a:r>
              <a:rPr lang="en-US" sz="800" i="1" dirty="0" smtClean="0"/>
              <a:t>2010;210</a:t>
            </a:r>
            <a:r>
              <a:rPr lang="en-US" sz="800" i="1" dirty="0"/>
              <a:t>(6):901-8. </a:t>
            </a:r>
            <a:endParaRPr lang="hr-HR" sz="800" i="1" dirty="0"/>
          </a:p>
        </p:txBody>
      </p:sp>
      <p:pic>
        <p:nvPicPr>
          <p:cNvPr id="14" name="Picture 13" descr="NBT logo (CMYK) v2 copy.tif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14" y="449224"/>
            <a:ext cx="2186845" cy="86603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01918" y="1458195"/>
            <a:ext cx="6152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 Marke</a:t>
            </a:r>
            <a:r>
              <a:rPr lang="en-GB" sz="1400" baseline="30000" dirty="0"/>
              <a:t>1</a:t>
            </a:r>
            <a:r>
              <a:rPr lang="en-GB" sz="1400" dirty="0"/>
              <a:t>, L Pearce</a:t>
            </a:r>
            <a:r>
              <a:rPr lang="en-GB" sz="1400" baseline="30000" dirty="0"/>
              <a:t>2</a:t>
            </a:r>
            <a:r>
              <a:rPr lang="en-GB" sz="1400" dirty="0"/>
              <a:t>, A Bhangu</a:t>
            </a:r>
            <a:r>
              <a:rPr lang="en-GB" sz="1400" baseline="30000" dirty="0"/>
              <a:t>3</a:t>
            </a:r>
            <a:r>
              <a:rPr lang="en-GB" sz="1400" dirty="0"/>
              <a:t>, S Bach</a:t>
            </a:r>
            <a:r>
              <a:rPr lang="en-GB" sz="1400" baseline="30000" dirty="0"/>
              <a:t>3</a:t>
            </a:r>
            <a:r>
              <a:rPr lang="en-GB" sz="1400" dirty="0"/>
              <a:t>,M Stechman</a:t>
            </a:r>
            <a:r>
              <a:rPr lang="en-GB" sz="1400" baseline="30000" dirty="0"/>
              <a:t>4</a:t>
            </a:r>
            <a:r>
              <a:rPr lang="en-GB" sz="1400" dirty="0"/>
              <a:t>, S Moug</a:t>
            </a:r>
            <a:r>
              <a:rPr lang="en-GB" sz="1400" baseline="30000" dirty="0"/>
              <a:t>5</a:t>
            </a:r>
            <a:r>
              <a:rPr lang="en-GB" sz="1400" dirty="0"/>
              <a:t>, J Hewitt</a:t>
            </a:r>
            <a:r>
              <a:rPr lang="en-GB" sz="1400" baseline="30000" dirty="0"/>
              <a:t>6</a:t>
            </a:r>
            <a:r>
              <a:rPr lang="en-GB" sz="1400" dirty="0"/>
              <a:t>, </a:t>
            </a:r>
            <a:endParaRPr lang="en-GB" sz="1400" dirty="0" smtClean="0"/>
          </a:p>
          <a:p>
            <a:pPr algn="ctr"/>
            <a:r>
              <a:rPr lang="en-GB" sz="1400" dirty="0" smtClean="0"/>
              <a:t>K McCarthy</a:t>
            </a:r>
            <a:r>
              <a:rPr lang="en-GB" sz="1400" baseline="30000" dirty="0" smtClean="0"/>
              <a:t>1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920" y="2289345"/>
            <a:ext cx="1348794" cy="97175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623078"/>
              </p:ext>
            </p:extLst>
          </p:nvPr>
        </p:nvGraphicFramePr>
        <p:xfrm>
          <a:off x="209514" y="5703914"/>
          <a:ext cx="3168551" cy="17449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3401"/>
                <a:gridCol w="2175150"/>
              </a:tblGrid>
              <a:tr h="13208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Frailty indicator</a:t>
                      </a:r>
                      <a:endParaRPr lang="en-GB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Measure</a:t>
                      </a:r>
                      <a:endParaRPr lang="en-GB" sz="900" dirty="0"/>
                    </a:p>
                  </a:txBody>
                  <a:tcPr marL="0" marR="0" marT="0" marB="0" anchor="ctr"/>
                </a:tc>
              </a:tr>
              <a:tr h="29808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Weight loss</a:t>
                      </a:r>
                      <a:endParaRPr lang="en-GB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u="none" strike="noStrike" kern="1200" baseline="0" dirty="0" smtClean="0"/>
                        <a:t>Self-reported weight loss 4.5 kg or</a:t>
                      </a:r>
                    </a:p>
                    <a:p>
                      <a:r>
                        <a:rPr lang="en-GB" sz="900" u="none" strike="noStrike" kern="1200" baseline="0" dirty="0" smtClean="0"/>
                        <a:t>recorded weight loss 5% per annum</a:t>
                      </a:r>
                      <a:endParaRPr lang="en-GB" sz="900" dirty="0"/>
                    </a:p>
                  </a:txBody>
                  <a:tcPr marL="0" marR="0" marT="0" marB="0" anchor="ctr"/>
                </a:tc>
              </a:tr>
              <a:tr h="366877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Exhaustion</a:t>
                      </a:r>
                      <a:endParaRPr lang="en-GB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u="none" strike="noStrike" kern="1200" baseline="0" dirty="0" smtClean="0"/>
                        <a:t>Self-reported exhaustion on CES-D scale</a:t>
                      </a:r>
                    </a:p>
                    <a:p>
                      <a:r>
                        <a:rPr lang="en-GB" sz="900" u="none" strike="noStrike" kern="1200" baseline="0" dirty="0" smtClean="0"/>
                        <a:t>(3–4 days per week or most of the time)</a:t>
                      </a:r>
                      <a:endParaRPr lang="en-GB" sz="900" dirty="0"/>
                    </a:p>
                  </a:txBody>
                  <a:tcPr marL="0" marR="0" marT="0" marB="0" anchor="ctr"/>
                </a:tc>
              </a:tr>
              <a:tr h="35674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Low energy expenditure</a:t>
                      </a:r>
                      <a:endParaRPr lang="en-GB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u="none" strike="noStrike" kern="1200" baseline="0" dirty="0" smtClean="0"/>
                        <a:t>Energy expenditure 383 Kcal/week (males) or 270 Kcal/week (females)</a:t>
                      </a:r>
                      <a:endParaRPr lang="en-GB" sz="900" dirty="0"/>
                    </a:p>
                  </a:txBody>
                  <a:tcPr marL="0" marR="0" marT="0" marB="0" anchor="ctr"/>
                </a:tc>
              </a:tr>
              <a:tr h="35674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Slowness</a:t>
                      </a:r>
                      <a:endParaRPr lang="en-GB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u="none" strike="noStrike" kern="1200" baseline="0" dirty="0" smtClean="0"/>
                        <a:t>Standardised cut-off times to walk 15 feet, stratified for sex and height</a:t>
                      </a:r>
                      <a:endParaRPr lang="en-GB" sz="900" dirty="0"/>
                    </a:p>
                  </a:txBody>
                  <a:tcPr marL="0" marR="0" marT="0" marB="0" anchor="ctr"/>
                </a:tc>
              </a:tr>
              <a:tr h="229298">
                <a:tc>
                  <a:txBody>
                    <a:bodyPr/>
                    <a:lstStyle/>
                    <a:p>
                      <a:r>
                        <a:rPr lang="en-GB" sz="900" u="none" strike="noStrike" kern="1200" baseline="0" dirty="0" smtClean="0"/>
                        <a:t>Weakness</a:t>
                      </a:r>
                      <a:endParaRPr lang="en-GB" sz="9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900" u="none" strike="noStrike" kern="1200" baseline="0" dirty="0" smtClean="0"/>
                        <a:t>Grip strength, stratified by sex and BMI</a:t>
                      </a:r>
                      <a:endParaRPr lang="en-GB" sz="9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09515" y="5347467"/>
            <a:ext cx="3168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66FFFF"/>
                </a:solidFill>
              </a:rPr>
              <a:t>T</a:t>
            </a:r>
            <a:r>
              <a:rPr lang="en-GB" sz="800" b="1" dirty="0" smtClean="0">
                <a:solidFill>
                  <a:srgbClr val="66FFFF"/>
                </a:solidFill>
              </a:rPr>
              <a:t>he </a:t>
            </a:r>
            <a:r>
              <a:rPr lang="en-GB" sz="800" b="1" dirty="0">
                <a:solidFill>
                  <a:srgbClr val="66FFFF"/>
                </a:solidFill>
              </a:rPr>
              <a:t>five Fried model indicators of frailty and their associated measures.</a:t>
            </a:r>
            <a:endParaRPr lang="en-GB" sz="800" dirty="0">
              <a:solidFill>
                <a:srgbClr val="66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237" y="7461052"/>
            <a:ext cx="34069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err="1" smtClean="0">
                <a:solidFill>
                  <a:srgbClr val="66FFFF"/>
                </a:solidFill>
              </a:rPr>
              <a:t>BMI:body</a:t>
            </a:r>
            <a:r>
              <a:rPr lang="en-GB" sz="800" dirty="0" smtClean="0">
                <a:solidFill>
                  <a:srgbClr val="66FFFF"/>
                </a:solidFill>
              </a:rPr>
              <a:t> </a:t>
            </a:r>
            <a:r>
              <a:rPr lang="en-GB" sz="800" dirty="0">
                <a:solidFill>
                  <a:srgbClr val="66FFFF"/>
                </a:solidFill>
              </a:rPr>
              <a:t>mass index; </a:t>
            </a:r>
            <a:r>
              <a:rPr lang="en-GB" sz="800" dirty="0" err="1" smtClean="0">
                <a:solidFill>
                  <a:srgbClr val="66FFFF"/>
                </a:solidFill>
              </a:rPr>
              <a:t>CES-D:Center</a:t>
            </a:r>
            <a:r>
              <a:rPr lang="en-GB" sz="800" dirty="0" smtClean="0">
                <a:solidFill>
                  <a:srgbClr val="66FFFF"/>
                </a:solidFill>
              </a:rPr>
              <a:t> </a:t>
            </a:r>
            <a:r>
              <a:rPr lang="en-GB" sz="800" dirty="0">
                <a:solidFill>
                  <a:srgbClr val="66FFFF"/>
                </a:solidFill>
              </a:rPr>
              <a:t>for Epidemiological </a:t>
            </a:r>
            <a:r>
              <a:rPr lang="en-GB" sz="800" dirty="0" smtClean="0">
                <a:solidFill>
                  <a:srgbClr val="66FFFF"/>
                </a:solidFill>
              </a:rPr>
              <a:t>Studies Depression</a:t>
            </a:r>
            <a:r>
              <a:rPr lang="en-GB" sz="800" dirty="0">
                <a:solidFill>
                  <a:srgbClr val="66FFFF"/>
                </a:solidFill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52920" y="8682275"/>
            <a:ext cx="30012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 smtClean="0">
                <a:solidFill>
                  <a:srgbClr val="FFFF00"/>
                </a:solidFill>
              </a:rPr>
              <a:t>Affiliations</a:t>
            </a:r>
          </a:p>
          <a:p>
            <a:r>
              <a:rPr lang="en-GB" sz="800" i="1" dirty="0" smtClean="0"/>
              <a:t>1. North </a:t>
            </a:r>
            <a:r>
              <a:rPr lang="en-GB" sz="800" i="1" dirty="0"/>
              <a:t>Bristol NHS </a:t>
            </a:r>
            <a:r>
              <a:rPr lang="en-GB" sz="800" i="1" dirty="0" smtClean="0"/>
              <a:t>Trust</a:t>
            </a:r>
            <a:r>
              <a:rPr lang="en-US" sz="800" i="1" dirty="0"/>
              <a:t> </a:t>
            </a:r>
            <a:r>
              <a:rPr lang="en-US" sz="800" i="1" dirty="0" smtClean="0"/>
              <a:t>    </a:t>
            </a:r>
          </a:p>
          <a:p>
            <a:r>
              <a:rPr lang="en-US" sz="800" i="1" dirty="0" smtClean="0"/>
              <a:t>2. </a:t>
            </a:r>
            <a:r>
              <a:rPr lang="en-GB" sz="800" i="1" dirty="0"/>
              <a:t>Central Manchester Foundation </a:t>
            </a:r>
            <a:r>
              <a:rPr lang="en-GB" sz="800" i="1" dirty="0" smtClean="0"/>
              <a:t>Trust</a:t>
            </a:r>
            <a:r>
              <a:rPr lang="en-US" sz="800" i="1" dirty="0"/>
              <a:t> </a:t>
            </a:r>
            <a:r>
              <a:rPr lang="en-US" sz="800" i="1" dirty="0" smtClean="0"/>
              <a:t>    </a:t>
            </a:r>
          </a:p>
          <a:p>
            <a:r>
              <a:rPr lang="en-US" sz="800" i="1" dirty="0" smtClean="0"/>
              <a:t>3. </a:t>
            </a:r>
            <a:r>
              <a:rPr lang="en-GB" sz="800" i="1" dirty="0"/>
              <a:t>University of </a:t>
            </a:r>
            <a:r>
              <a:rPr lang="en-GB" sz="800" i="1" dirty="0" smtClean="0"/>
              <a:t>Birmingham</a:t>
            </a:r>
          </a:p>
          <a:p>
            <a:r>
              <a:rPr lang="en-US" sz="800" i="1" dirty="0" smtClean="0"/>
              <a:t>4.</a:t>
            </a:r>
            <a:r>
              <a:rPr lang="en-GB" sz="800" i="1" dirty="0"/>
              <a:t> University Hospital </a:t>
            </a:r>
            <a:r>
              <a:rPr lang="en-GB" sz="800" i="1" dirty="0" smtClean="0"/>
              <a:t>Wales</a:t>
            </a:r>
            <a:r>
              <a:rPr lang="en-US" sz="800" i="1" dirty="0"/>
              <a:t> </a:t>
            </a:r>
            <a:r>
              <a:rPr lang="en-US" sz="800" i="1" dirty="0" smtClean="0"/>
              <a:t>   </a:t>
            </a:r>
          </a:p>
          <a:p>
            <a:r>
              <a:rPr lang="en-US" sz="800" i="1" dirty="0" smtClean="0"/>
              <a:t>5.</a:t>
            </a:r>
            <a:r>
              <a:rPr lang="en-GB" sz="800" i="1" dirty="0"/>
              <a:t> </a:t>
            </a:r>
            <a:r>
              <a:rPr lang="en-GB" sz="800" i="1" dirty="0" smtClean="0"/>
              <a:t>Glasgow University     </a:t>
            </a:r>
          </a:p>
          <a:p>
            <a:r>
              <a:rPr lang="en-GB" sz="800" i="1" dirty="0" smtClean="0"/>
              <a:t>6. </a:t>
            </a:r>
            <a:r>
              <a:rPr lang="en-GB" sz="800" i="1" dirty="0"/>
              <a:t>Cardiff </a:t>
            </a:r>
            <a:r>
              <a:rPr lang="en-GB" sz="800" i="1" dirty="0" smtClean="0"/>
              <a:t>University</a:t>
            </a:r>
            <a:endParaRPr lang="en-US" sz="800" i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4801714" y="1886368"/>
            <a:ext cx="18447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FF00"/>
                </a:solidFill>
              </a:rPr>
              <a:t>Results</a:t>
            </a:r>
          </a:p>
          <a:p>
            <a:r>
              <a:rPr lang="en-GB" sz="1200" dirty="0"/>
              <a:t>In total, we identified 7 trials. They characterised Frailty using both the phenotype based model and the deficit based model.</a:t>
            </a:r>
          </a:p>
        </p:txBody>
      </p:sp>
    </p:spTree>
    <p:extLst>
      <p:ext uri="{BB962C8B-B14F-4D97-AF65-F5344CB8AC3E}">
        <p14:creationId xmlns:p14="http://schemas.microsoft.com/office/powerpoint/2010/main" val="1094628342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288</TotalTime>
  <Words>384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Twilight</vt:lpstr>
      <vt:lpstr>Frailty in elective general surgery;  a meta-analysis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Frailty in elective general surgery; a meta-analysis  M Marke, L Pearce (Central Manchester Foundation Trust), A Bhangu (University of Birmingham) S Bach (University of Birmigham) M Stechman (University Hospital Wales) S Moug (Glasgow University) J Hewitt (Cardiff University) K McCarthy (North Bristol NHS Trust).</dc:title>
  <dc:creator>Maggie Marke</dc:creator>
  <cp:lastModifiedBy>insrv</cp:lastModifiedBy>
  <cp:revision>17</cp:revision>
  <dcterms:created xsi:type="dcterms:W3CDTF">2014-09-14T19:14:11Z</dcterms:created>
  <dcterms:modified xsi:type="dcterms:W3CDTF">2014-09-17T07:24:10Z</dcterms:modified>
</cp:coreProperties>
</file>